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2" r:id="rId14"/>
    <p:sldId id="274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3592466"/>
            <a:ext cx="9602787" cy="1907930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lgerian" panose="04020705040A02060702" pitchFamily="82" charset="0"/>
              </a:rPr>
              <a:t>Welcome to our Presentation</a:t>
            </a:r>
            <a:endParaRPr lang="en-US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 descr="received_382502612333164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15" y="787399"/>
            <a:ext cx="2200910" cy="2060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7275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8821" y="689356"/>
            <a:ext cx="78606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did the "Total Current Assets" for AAP change between 2012 and 2013?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62" y="1639303"/>
            <a:ext cx="3406775" cy="43815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42665"/>
              </p:ext>
            </p:extLst>
          </p:nvPr>
        </p:nvGraphicFramePr>
        <p:xfrm>
          <a:off x="7919453" y="1639303"/>
          <a:ext cx="2540000" cy="12475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69491342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4597057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Row Labels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Sum of Total Current Assets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342249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AAP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7173584000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590002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3184200000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491012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3989384000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279591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Grand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7173584000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70866859"/>
                  </a:ext>
                </a:extLst>
              </a:tr>
            </a:tbl>
          </a:graphicData>
        </a:graphic>
      </p:graphicFrame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02" y="3491548"/>
            <a:ext cx="3123398" cy="2015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49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91504" y="720643"/>
            <a:ext cx="60410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company reported the lowest "Cash Ratio" in 2014?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72" y="1743977"/>
            <a:ext cx="3456940" cy="439674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092015"/>
              </p:ext>
            </p:extLst>
          </p:nvPr>
        </p:nvGraphicFramePr>
        <p:xfrm>
          <a:off x="7236928" y="2083047"/>
          <a:ext cx="2917725" cy="30664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1876">
                  <a:extLst>
                    <a:ext uri="{9D8B030D-6E8A-4147-A177-3AD203B41FA5}">
                      <a16:colId xmlns:a16="http://schemas.microsoft.com/office/drawing/2014/main" val="2978997222"/>
                    </a:ext>
                  </a:extLst>
                </a:gridCol>
                <a:gridCol w="1645849">
                  <a:extLst>
                    <a:ext uri="{9D8B030D-6E8A-4147-A177-3AD203B41FA5}">
                      <a16:colId xmlns:a16="http://schemas.microsoft.com/office/drawing/2014/main" val="1779170390"/>
                    </a:ext>
                  </a:extLst>
                </a:gridCol>
              </a:tblGrid>
              <a:tr h="4302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Row Labels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Sum of Cash Ratio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73898484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ZION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9106044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HUM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52550069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XL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44892201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HCP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09494330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HIG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49959921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AIG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92679163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AFL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4087235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AIZ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15653718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ALL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7744353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JPM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54035464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AMG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8993067"/>
                  </a:ext>
                </a:extLst>
              </a:tr>
              <a:tr h="2196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8731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06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9641" y="544977"/>
            <a:ext cx="9689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difference between "Accounts Receivable" and "Accounts Payable" for AAL in 2015?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41" y="1859646"/>
            <a:ext cx="3524651" cy="430052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774827"/>
              </p:ext>
            </p:extLst>
          </p:nvPr>
        </p:nvGraphicFramePr>
        <p:xfrm>
          <a:off x="6994357" y="1859646"/>
          <a:ext cx="4722311" cy="12867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8053">
                  <a:extLst>
                    <a:ext uri="{9D8B030D-6E8A-4147-A177-3AD203B41FA5}">
                      <a16:colId xmlns:a16="http://schemas.microsoft.com/office/drawing/2014/main" val="482310074"/>
                    </a:ext>
                  </a:extLst>
                </a:gridCol>
                <a:gridCol w="1961575">
                  <a:extLst>
                    <a:ext uri="{9D8B030D-6E8A-4147-A177-3AD203B41FA5}">
                      <a16:colId xmlns:a16="http://schemas.microsoft.com/office/drawing/2014/main" val="2677688646"/>
                    </a:ext>
                  </a:extLst>
                </a:gridCol>
                <a:gridCol w="1772683">
                  <a:extLst>
                    <a:ext uri="{9D8B030D-6E8A-4147-A177-3AD203B41FA5}">
                      <a16:colId xmlns:a16="http://schemas.microsoft.com/office/drawing/2014/main" val="1795867908"/>
                    </a:ext>
                  </a:extLst>
                </a:gridCol>
              </a:tblGrid>
              <a:tr h="422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Row </a:t>
                      </a:r>
                      <a:r>
                        <a:rPr lang="en-GB" sz="1100" dirty="0" smtClean="0">
                          <a:effectLst/>
                        </a:rPr>
                        <a:t>Labels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Sum of Accounts Receivable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Sum of Accounts Payable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93274862"/>
                  </a:ext>
                </a:extLst>
              </a:tr>
              <a:tr h="221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352000000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5102000000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48255582"/>
                  </a:ext>
                </a:extLst>
              </a:tr>
              <a:tr h="221026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352000000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5102000000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44921791"/>
                  </a:ext>
                </a:extLst>
              </a:tr>
              <a:tr h="4223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Grand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352000000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5102000000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3296182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357" y="3537693"/>
            <a:ext cx="4239393" cy="2361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180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8998" y="865022"/>
            <a:ext cx="57548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year saw the highest "Capital Surplus" for AAL?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1747386"/>
            <a:ext cx="3695700" cy="467868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19138"/>
              </p:ext>
            </p:extLst>
          </p:nvPr>
        </p:nvGraphicFramePr>
        <p:xfrm>
          <a:off x="7603536" y="1714098"/>
          <a:ext cx="2663412" cy="2150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3232">
                  <a:extLst>
                    <a:ext uri="{9D8B030D-6E8A-4147-A177-3AD203B41FA5}">
                      <a16:colId xmlns:a16="http://schemas.microsoft.com/office/drawing/2014/main" val="1470751197"/>
                    </a:ext>
                  </a:extLst>
                </a:gridCol>
                <a:gridCol w="1640180">
                  <a:extLst>
                    <a:ext uri="{9D8B030D-6E8A-4147-A177-3AD203B41FA5}">
                      <a16:colId xmlns:a16="http://schemas.microsoft.com/office/drawing/2014/main" val="83255840"/>
                    </a:ext>
                  </a:extLst>
                </a:gridCol>
              </a:tblGrid>
              <a:tr h="4658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Row Labels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Sum of Capital Surplus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84412602"/>
                  </a:ext>
                </a:extLst>
              </a:tr>
              <a:tr h="2438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42013000000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69591717"/>
                  </a:ext>
                </a:extLst>
              </a:tr>
              <a:tr h="243818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15135000000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19452021"/>
                  </a:ext>
                </a:extLst>
              </a:tr>
              <a:tr h="243818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11591000000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27850868"/>
                  </a:ext>
                </a:extLst>
              </a:tr>
              <a:tr h="243818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10592000000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5241374"/>
                  </a:ext>
                </a:extLst>
              </a:tr>
              <a:tr h="243818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4695000000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71681494"/>
                  </a:ext>
                </a:extLst>
              </a:tr>
              <a:tr h="4658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Grand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42013000000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46880988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27" y="4206189"/>
            <a:ext cx="3695099" cy="22198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614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5671" y="752727"/>
            <a:ext cx="35060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b="1" kern="0" dirty="0">
                <a:solidFill>
                  <a:srgbClr val="2E74B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Recommendation and Conclusion</a:t>
            </a:r>
            <a:endParaRPr lang="en-GB" b="1" kern="0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6294" y="1788057"/>
            <a:ext cx="996214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Overall financial health: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While the majority of US companies demonstrated strong financial health, there were notable variations across industries and company sizes.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financial trends: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most prominent trends observed included increasing profitability, rising debt levels, and growing mergers and acquisitions activity.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Sector performance: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Technology and healthcare sectors outperformed other industries in terms of growth and profitability.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Risk and return profile: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Investments in US stocks offered attractive returns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0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2509"/>
            <a:ext cx="12192000" cy="107643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Thanks for Watching </a:t>
            </a:r>
            <a:endParaRPr lang="en-US" sz="6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6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" y="2473545"/>
            <a:ext cx="12126686" cy="1034765"/>
          </a:xfr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5400" b="1" smtClean="0">
                <a:solidFill>
                  <a:schemeClr val="tx1"/>
                </a:solidFill>
                <a:latin typeface="Algerian" panose="04020705040A02060702" pitchFamily="82" charset="0"/>
              </a:rPr>
              <a:t>Any Question?</a:t>
            </a:r>
            <a:endParaRPr lang="en-US" sz="54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7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0"/>
            <a:ext cx="106013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654" y="651138"/>
            <a:ext cx="9271366" cy="896780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 share market’ company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3333" y="2716090"/>
            <a:ext cx="8458200" cy="2208335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210000"/>
              </a:lnSpc>
            </a:pPr>
            <a:r>
              <a:rPr lang="en-GB" b="1" dirty="0">
                <a:solidFill>
                  <a:schemeClr val="bg1"/>
                </a:solidFill>
              </a:rPr>
              <a:t>The United States has two major stock exchanges: the New York Stock Exchange (NYSE) and the Nasdaq. These exchanges are home to thousands of publicly traded companies, representing a wide range of industries and sectors.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4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25" y="662210"/>
            <a:ext cx="8911687" cy="661765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dirty="0" smtClean="0">
                <a:latin typeface="Algerian" panose="04020705040A02060702" pitchFamily="82" charset="0"/>
              </a:rPr>
              <a:t>Questions for Analysis</a:t>
            </a:r>
            <a:endParaRPr lang="en-GB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70" y="1676400"/>
            <a:ext cx="6936196" cy="4641663"/>
          </a:xfrm>
        </p:spPr>
      </p:pic>
    </p:spTree>
    <p:extLst>
      <p:ext uri="{BB962C8B-B14F-4D97-AF65-F5344CB8AC3E}">
        <p14:creationId xmlns:p14="http://schemas.microsoft.com/office/powerpoint/2010/main" val="134781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9431" y="737482"/>
            <a:ext cx="93365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"Ticker Symbol" for the company with the highest "Total Revenue" in 2014?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54" y="1658637"/>
            <a:ext cx="3291840" cy="482409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448" y="3171524"/>
            <a:ext cx="2362200" cy="8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3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07367" y="657272"/>
            <a:ext cx="71226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company had the lowest "Earnings Per Share" in 2015?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49" y="1732347"/>
            <a:ext cx="3148965" cy="42595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36" y="2744604"/>
            <a:ext cx="2506980" cy="188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5074" y="801651"/>
            <a:ext cx="84566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has the "Accounts Payable" for the company AAL changed from 2012 to 2015?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08" y="1644583"/>
            <a:ext cx="3474720" cy="453136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96632"/>
              </p:ext>
            </p:extLst>
          </p:nvPr>
        </p:nvGraphicFramePr>
        <p:xfrm>
          <a:off x="7877761" y="1644583"/>
          <a:ext cx="2413000" cy="1613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1882618162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17412159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Row Labels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Sum of Accounts Payable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54012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17813000000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19568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3068000000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592207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4975000000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394446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4668000000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289704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5102000000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69688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Grand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17813000000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3232919"/>
                  </a:ext>
                </a:extLst>
              </a:tr>
            </a:tbl>
          </a:graphicData>
        </a:graphic>
      </p:graphicFrame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61" y="3910263"/>
            <a:ext cx="2971800" cy="1783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717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2778" y="785609"/>
            <a:ext cx="89996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was the "Capital Expenditures" for AAP in 2012 and how does it compare to 2015?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78" y="1806140"/>
            <a:ext cx="3125470" cy="401574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65140"/>
              </p:ext>
            </p:extLst>
          </p:nvPr>
        </p:nvGraphicFramePr>
        <p:xfrm>
          <a:off x="7833645" y="1806140"/>
          <a:ext cx="2565400" cy="12475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73635445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319343450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Row Labels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Sum of Capital Expenditures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334294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AAP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-505929000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295313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-271182000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731263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-234747000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050343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Grand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-505929000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77425152"/>
                  </a:ext>
                </a:extLst>
              </a:tr>
            </a:tbl>
          </a:graphicData>
        </a:graphic>
      </p:graphicFrame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85" y="3814010"/>
            <a:ext cx="3093720" cy="1859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570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2727" y="800853"/>
            <a:ext cx="60478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company had the highest "After Tax ROE" in 2013?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16" y="1798755"/>
            <a:ext cx="3352800" cy="431927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04517"/>
              </p:ext>
            </p:extLst>
          </p:nvPr>
        </p:nvGraphicFramePr>
        <p:xfrm>
          <a:off x="7546897" y="2715137"/>
          <a:ext cx="3179377" cy="1927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314">
                  <a:extLst>
                    <a:ext uri="{9D8B030D-6E8A-4147-A177-3AD203B41FA5}">
                      <a16:colId xmlns:a16="http://schemas.microsoft.com/office/drawing/2014/main" val="2819598474"/>
                    </a:ext>
                  </a:extLst>
                </a:gridCol>
                <a:gridCol w="1915063">
                  <a:extLst>
                    <a:ext uri="{9D8B030D-6E8A-4147-A177-3AD203B41FA5}">
                      <a16:colId xmlns:a16="http://schemas.microsoft.com/office/drawing/2014/main" val="1451077299"/>
                    </a:ext>
                  </a:extLst>
                </a:gridCol>
              </a:tblGrid>
              <a:tr h="632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Row Labels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Sum of After Tax ROE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266919"/>
                  </a:ext>
                </a:extLst>
              </a:tr>
              <a:tr h="3311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WYNN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395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89134038"/>
                  </a:ext>
                </a:extLst>
              </a:tr>
              <a:tr h="331112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2013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395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66667595"/>
                  </a:ext>
                </a:extLst>
              </a:tr>
              <a:tr h="632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Grand Total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395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91813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52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4855" y="704601"/>
            <a:ext cx="60264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GB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which year did AAL have the largest "Total Liabilities"?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64" y="1755091"/>
            <a:ext cx="3398520" cy="437451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79512"/>
              </p:ext>
            </p:extLst>
          </p:nvPr>
        </p:nvGraphicFramePr>
        <p:xfrm>
          <a:off x="8023713" y="1755091"/>
          <a:ext cx="2235200" cy="1613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75054620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2599914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Row Labels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Sum of Total Liabilities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452081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1.53884E+11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883167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45009000000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4494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42780000000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0196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41204000000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72773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2012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24891000000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362296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Grand 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1.53884E+11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7129364"/>
                  </a:ext>
                </a:extLst>
              </a:tr>
            </a:tbl>
          </a:graphicData>
        </a:graphic>
      </p:graphicFrame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63" y="4038132"/>
            <a:ext cx="2971800" cy="1783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749058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189</TotalTime>
  <Words>447</Words>
  <Application>Microsoft Office PowerPoint</Application>
  <PresentationFormat>Widescreen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Century Gothic</vt:lpstr>
      <vt:lpstr>Symbol</vt:lpstr>
      <vt:lpstr>Times New Roman</vt:lpstr>
      <vt:lpstr>Wingdings 3</vt:lpstr>
      <vt:lpstr>Wisp</vt:lpstr>
      <vt:lpstr>Welcome to our Presentation</vt:lpstr>
      <vt:lpstr>US share market’ company</vt:lpstr>
      <vt:lpstr>Questions for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 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Presentation</dc:title>
  <dc:creator>Dell</dc:creator>
  <cp:lastModifiedBy>Dell</cp:lastModifiedBy>
  <cp:revision>12</cp:revision>
  <dcterms:created xsi:type="dcterms:W3CDTF">2023-06-16T19:21:14Z</dcterms:created>
  <dcterms:modified xsi:type="dcterms:W3CDTF">2024-10-05T19:38:13Z</dcterms:modified>
</cp:coreProperties>
</file>